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62" r:id="rId5"/>
    <p:sldId id="270" r:id="rId6"/>
    <p:sldId id="268" r:id="rId7"/>
    <p:sldId id="272" r:id="rId8"/>
    <p:sldId id="271" r:id="rId9"/>
    <p:sldId id="269" r:id="rId10"/>
    <p:sldId id="266" r:id="rId11"/>
    <p:sldId id="263" r:id="rId12"/>
  </p:sldIdLst>
  <p:sldSz cx="18288000" cy="10287000"/>
  <p:notesSz cx="6858000" cy="9144000"/>
  <p:embeddedFontLst>
    <p:embeddedFont>
      <p:font typeface="Noto Serif" panose="02020600060500020200" pitchFamily="18" charset="0"/>
      <p:regular r:id="rId14"/>
      <p:bold r:id="rId15"/>
      <p:italic r:id="rId16"/>
      <p:boldItalic r:id="rId17"/>
    </p:embeddedFont>
    <p:embeddedFont>
      <p:font typeface="Noto Serif Bold" panose="02020800060500020200" pitchFamily="18" charset="0"/>
      <p:regular r:id="rId18"/>
      <p:bold r:id="rId19"/>
    </p:embeddedFont>
    <p:embeddedFont>
      <p:font typeface="Noto Serif Italics" panose="02020600060500090200" pitchFamily="18" charset="0"/>
      <p:regular r:id="rId20"/>
      <p: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82" autoAdjust="0"/>
    <p:restoredTop sz="96255" autoAdjust="0"/>
  </p:normalViewPr>
  <p:slideViewPr>
    <p:cSldViewPr>
      <p:cViewPr varScale="1">
        <p:scale>
          <a:sx n="85" d="100"/>
          <a:sy n="85" d="100"/>
        </p:scale>
        <p:origin x="20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30.01.2026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34ED9-3A43-653F-14A3-D3100C9E3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3564C8-9D0F-21B7-5BA8-8889A29635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D27E10-9C41-974E-1AE2-1B4EB6C03A4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C71FD9-5FD9-634E-2C89-4F2052DE56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2DF42A-84ED-E525-AEE5-A79C46E11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B85D3-3290-FC14-B041-D256BBA0C3C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FBA4D-3834-AA7B-239D-7D280FAD1A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682757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8 </a:t>
            </a:r>
            <a:r>
              <a:rPr lang="en-US" sz="1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Remove and replace trustees, Modify administrative provisions, Direct distributions, Veto proposed distributions, Change trust situs and governing law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Control over investment decisions without proper insulation, Unlimited amendment authority (estate inclusion risk), Power to add beneficiaries (GST consequences), Direct beneficial enjoyment (grantor trust issues)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81EBC-BA27-F780-FE41-93977E8E0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58F09B-4F70-B015-20D4-434F0D4B42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1C278B-1870-BCD3-7D6F-715F95A6A3C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3996E40-8E8C-FA8F-84C6-AE59F988DE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233D6BF-A5BE-4B35-A8BB-78B45C3588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502B2-172F-1BB5-70B1-7BA0062939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7F21F0-E5C9-D511-1A20-41B360F6B1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621537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A23FE-3360-2237-80E1-71A1244D2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5A28D-4642-63FA-8AAC-EAA51416A2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65CCE0-B5F3-95B5-89A0-55C941A4FEF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742BD2E-5313-CFAB-EBB8-B68C6D7CC4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84C56D0-3370-CC85-FC0F-B6F5F7509B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7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65A66B-629E-D233-370E-35250883C1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35EDB-4A10-B621-4197-8536CA8378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4086443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8 </a:t>
            </a:r>
            <a:r>
              <a:rPr lang="en-US" sz="1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Remove and replace trustees, Modify administrative provisions, Direct distributions, Veto proposed distributions, Change trust situs and governing law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Control over investment decisions without proper insulation, Unlimited amendment authority (estate inclusion risk), Power to add beneficiaries (GST consequences), Direct beneficial enjoyment (grantor trust issues)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CC160-3D29-A204-D143-016404632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566147-592C-F695-E877-5F2B1119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053FC9-00BA-F886-8286-1001E8EE294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4EF16B2-1056-DAE3-C960-CAD41C1ED9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12B7191-B1CB-9F59-F0E5-4C490B345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2E4AC-0746-79E4-8728-9D59E62DCB2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846F0-0652-F58D-B4CC-5BF10B340B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514379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710E9-E30F-5806-6AAC-A106BA6F7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A40BFD-10A7-D73B-BD12-9B5DDBE6DD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8CAEF2-9A5A-3B45-35C8-6A06E0A1F02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75D5060-8530-16C5-6626-CB4C021C6F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E25A4D4-C70A-4DC3-15E3-CCE8DD0C9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A5C04-C12F-CD5F-7001-FC46819A5D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D7F80-303F-1A98-9CE2-5320286A09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08750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B1CE6-0656-C3CD-B57D-809EA9424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3544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75C8CC-D68D-D7BD-6FDB-5063E612D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BBD42-775F-B53F-4183-544E85D72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C8CB-AF30-884A-8AB5-5869FF264717}" type="datetime1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75B77-299A-3F49-6F7C-8C5445CAC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A2C1F-5F6F-BC17-8E46-323C57CCB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0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83188-FE72-1BE0-CAE2-2FE90D903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E7D0E-46FD-6DB4-BA6E-3AC60533A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085D-6E03-E0C9-8891-A5F2C662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C4AC-2197-C247-9B78-D52B6D394B26}" type="datetime1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39B4D-CB09-CE0B-0D62-4ADC9B3A3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4CA76-93FF-0DAA-1BE9-D016BBDDF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56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695D81-E2D6-9F24-08C0-686ADDAB39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7"/>
            <a:ext cx="3943350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CB44D9-D04E-663B-7BC2-0E2525D43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7"/>
            <a:ext cx="11601450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8E21E-4D78-1EF1-55EF-BE59D6625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86E51-D6E4-324C-92F9-BAD475CADA42}" type="datetime1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7EF47-5FAE-B17B-FD36-1FC22040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F9F3F-E1BF-14CE-56D3-CBCE02B6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25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5CAAF-C5E6-06D6-9897-D747D0D11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56C25-9852-D135-30FE-3B8673424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E4CE-E72B-68F4-1540-6F2709E27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8BB8-F6EB-A443-B14C-50A76BBC63D5}" type="datetime1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BF4CD-441B-7493-8DCC-792276020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83E5A-5DE5-E6D5-A365-2032DCABE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7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E7997-ADA1-B76C-F54C-66712CBB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4607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DDFEB-4BD8-B185-F231-B261BAB90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DAA87-0076-3CB9-5DE4-B21E105B4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A25-14FB-D347-8150-1B2D05D9D54F}" type="datetime1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F8C1A-EE92-3F97-76DD-01CF10CEB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AE0A4-247E-A3CF-9857-A50A4CF0D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2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E3277-B34E-3699-A30A-B3A2EF3B0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82767-2371-5AA1-108E-5A97BF00F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7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B5063A-8A8C-914D-5EEC-3AA1B685A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8300" y="2738437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F91249-D58F-DF75-929F-9ED0652A3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1902C-3D63-074B-A577-C8324A5E547A}" type="datetime1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11F0C-E2D4-D221-D242-86AAA207D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414F1-FDFD-B252-4FF0-932A9B33F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12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48421-5AE1-3D45-9465-857F02122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45EE6-802B-855F-86BA-53F96A398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B7E0E9-4AF1-C60E-6547-0302F36187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BD00DC-A649-009B-D920-3141806A83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9D7ACB-F879-3A2D-8673-8B1025042C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E04168-C22D-B279-213D-41BD91564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59B8A-D175-CD46-89C7-737C41DA3D51}" type="datetime1">
              <a:rPr lang="en-US" smtClean="0"/>
              <a:t>1/30/26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7FF45C-B7F2-41AF-9B1B-397E507CA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861CDD-BDE4-9D55-E153-D02FAA2E9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5892-F8E9-8DFC-12DB-F453B9F72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3AB1C4-A56B-0354-4328-BFEF6AC37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F522-C859-8146-8DE1-A76AB9B0F749}" type="datetime1">
              <a:rPr lang="en-US" smtClean="0"/>
              <a:t>1/30/26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033FF-090A-B0D6-C37C-4F5578F2E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CA6F12-41E0-4DE6-C073-FFBD2715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51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FD87AA-BC3C-40CF-BD8A-8D828F1F8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0D45-10AB-6A4E-AACF-272B936B5D74}" type="datetime1">
              <a:rPr lang="en-US" smtClean="0"/>
              <a:t>1/30/26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9E3DAB-AC53-4E4F-7987-728838C3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8B36C-9B5E-B69D-C413-17D1526E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93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00EA7-AE9C-6B70-0236-9C4DA2488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F8546-1204-D1A9-CC53-914593B93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980A92-7D13-B238-DF73-2F5364F18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20BCE4-1653-4742-39B9-02DC2794D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DD03A-F5F0-6041-8806-57EB32C7E8BC}" type="datetime1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C88C8-7CF6-6A18-C362-87A684E52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1BAA5E-D64D-71C6-9968-86B10858C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3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7D247-2D76-3829-33D6-7B3A5BCA8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A71755-E75B-7983-3053-1947C0D3DD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51E966-BE33-023C-63AB-6027FB87CA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48813-32D3-BEA2-E0A1-39993E9F4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ACE4-38F1-B649-8831-2B4CEE52996D}" type="datetime1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39324-8095-333A-6965-BE9B43A5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CF6DA-64B3-F632-7D7A-7709DA22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93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2E62BB-9526-1F65-0665-E56036B9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9FFDB-3F04-3B23-3D95-9C441EF1A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7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341FA-17EA-A089-C786-7A30B0972F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13BBB9-B03F-B04D-BAAB-2D10A734D894}" type="datetime1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0A960-4776-3FF3-B3D6-04624EB764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D474C-AD1E-ACAB-9438-C2C6CC1B0E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81000" y="0"/>
            <a:ext cx="18669000" cy="10287000"/>
            <a:chOff x="0" y="0"/>
            <a:chExt cx="248920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892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381000" y="613721"/>
            <a:ext cx="18288000" cy="10287000"/>
            <a:chOff x="0" y="0"/>
            <a:chExt cx="24384000" cy="137160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" name="AutoShape 7"/>
          <p:cNvSpPr/>
          <p:nvPr/>
        </p:nvSpPr>
        <p:spPr>
          <a:xfrm>
            <a:off x="4191000" y="5905500"/>
            <a:ext cx="11081807" cy="0"/>
          </a:xfrm>
          <a:prstGeom prst="line">
            <a:avLst/>
          </a:prstGeom>
          <a:ln w="104775" cap="flat">
            <a:solidFill>
              <a:schemeClr val="accent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Box 8"/>
          <p:cNvSpPr txBox="1"/>
          <p:nvPr/>
        </p:nvSpPr>
        <p:spPr>
          <a:xfrm>
            <a:off x="3962400" y="6372035"/>
            <a:ext cx="12741423" cy="467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920"/>
              </a:lnSpc>
              <a:spcBef>
                <a:spcPct val="0"/>
              </a:spcBef>
            </a:pPr>
            <a:r>
              <a:rPr lang="en-US" sz="2800" i="1" dirty="0">
                <a:solidFill>
                  <a:schemeClr val="accent1"/>
                </a:solidFill>
                <a:latin typeface="Noto Serif Italics"/>
                <a:ea typeface="Noto Serif Italics"/>
                <a:cs typeface="Noto Serif Italics"/>
                <a:sym typeface="Noto Serif Italics"/>
              </a:rPr>
              <a:t>modern estate planning and trust administration challenges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396193" y="3214337"/>
            <a:ext cx="12741423" cy="24465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499"/>
              </a:lnSpc>
            </a:pPr>
            <a:r>
              <a:rPr lang="en-US" sz="9499" b="1" spc="332" dirty="0">
                <a:solidFill>
                  <a:schemeClr val="accent1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Advanced Trust Panel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96193" y="9344343"/>
            <a:ext cx="12741423" cy="328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00"/>
              </a:lnSpc>
              <a:spcBef>
                <a:spcPct val="0"/>
              </a:spcBef>
            </a:pPr>
            <a:r>
              <a:rPr lang="en-US" spc="304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Presented by: Craig Stone, Dan Gerety, Mark </a:t>
            </a:r>
            <a:r>
              <a:rPr lang="en-US" spc="304" dirty="0" err="1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Dreschler</a:t>
            </a:r>
            <a:r>
              <a:rPr lang="en-US" spc="304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, and Kristy Black Amundson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1DFA69-76AB-B76B-F048-D8E1F1BBB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80216" y="9871696"/>
            <a:ext cx="41148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1</a:t>
            </a:fld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BAF45-FE50-F866-1F6D-A047EB637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FAA9C77-9B7B-011D-7248-24B765A37853}"/>
              </a:ext>
            </a:extLst>
          </p:cNvPr>
          <p:cNvGrpSpPr/>
          <p:nvPr/>
        </p:nvGrpSpPr>
        <p:grpSpPr>
          <a:xfrm>
            <a:off x="-390144" y="-781458"/>
            <a:ext cx="18860223" cy="11068458"/>
            <a:chOff x="0" y="0"/>
            <a:chExt cx="24384000" cy="137160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965066E-9C0D-E024-D8BA-1C4CB3D67A86}"/>
                </a:ext>
              </a:extLst>
            </p:cNvPr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B14D57C4-683D-5017-B447-30C3F38E9F5E}"/>
              </a:ext>
            </a:extLst>
          </p:cNvPr>
          <p:cNvGrpSpPr/>
          <p:nvPr/>
        </p:nvGrpSpPr>
        <p:grpSpPr>
          <a:xfrm>
            <a:off x="191223" y="653692"/>
            <a:ext cx="18288000" cy="9633308"/>
            <a:chOff x="0" y="0"/>
            <a:chExt cx="24384000" cy="13716000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B17C27A2-00B8-629D-7F58-8ED1D3CA937E}"/>
                </a:ext>
              </a:extLst>
            </p:cNvPr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C4C2AEB1-B63E-02C2-EF79-1E314A4B1DC5}"/>
              </a:ext>
            </a:extLst>
          </p:cNvPr>
          <p:cNvGrpSpPr/>
          <p:nvPr/>
        </p:nvGrpSpPr>
        <p:grpSpPr>
          <a:xfrm>
            <a:off x="9725025" y="3052323"/>
            <a:ext cx="3922406" cy="2478446"/>
            <a:chOff x="0" y="0"/>
            <a:chExt cx="6308923" cy="3986412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AB8AC5C5-EE0D-1A83-F1DB-B596985B58DF}"/>
                </a:ext>
              </a:extLst>
            </p:cNvPr>
            <p:cNvSpPr/>
            <p:nvPr/>
          </p:nvSpPr>
          <p:spPr>
            <a:xfrm>
              <a:off x="0" y="0"/>
              <a:ext cx="6308979" cy="3986403"/>
            </a:xfrm>
            <a:custGeom>
              <a:avLst/>
              <a:gdLst/>
              <a:ahLst/>
              <a:cxnLst/>
              <a:rect l="l" t="t" r="r" b="b"/>
              <a:pathLst>
                <a:path w="6308979" h="3986403">
                  <a:moveTo>
                    <a:pt x="0" y="49149"/>
                  </a:moveTo>
                  <a:cubicBezTo>
                    <a:pt x="0" y="21971"/>
                    <a:pt x="21971" y="0"/>
                    <a:pt x="49149" y="0"/>
                  </a:cubicBezTo>
                  <a:lnTo>
                    <a:pt x="6259830" y="0"/>
                  </a:lnTo>
                  <a:cubicBezTo>
                    <a:pt x="6287008" y="0"/>
                    <a:pt x="6308979" y="21971"/>
                    <a:pt x="6308979" y="49149"/>
                  </a:cubicBezTo>
                  <a:lnTo>
                    <a:pt x="6308979" y="3937254"/>
                  </a:lnTo>
                  <a:cubicBezTo>
                    <a:pt x="6308979" y="3964432"/>
                    <a:pt x="6287008" y="3986403"/>
                    <a:pt x="6259830" y="3986403"/>
                  </a:cubicBezTo>
                  <a:lnTo>
                    <a:pt x="49149" y="3986403"/>
                  </a:lnTo>
                  <a:cubicBezTo>
                    <a:pt x="21971" y="3986403"/>
                    <a:pt x="0" y="3964432"/>
                    <a:pt x="0" y="393725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46A3C080-97D4-3E81-DE17-9533B04F498A}"/>
              </a:ext>
            </a:extLst>
          </p:cNvPr>
          <p:cNvGrpSpPr/>
          <p:nvPr/>
        </p:nvGrpSpPr>
        <p:grpSpPr>
          <a:xfrm>
            <a:off x="13851121" y="3052323"/>
            <a:ext cx="3922529" cy="2478446"/>
            <a:chOff x="0" y="0"/>
            <a:chExt cx="6309122" cy="3986412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380FD942-A00A-F212-4167-5BB562F1C87E}"/>
                </a:ext>
              </a:extLst>
            </p:cNvPr>
            <p:cNvSpPr/>
            <p:nvPr/>
          </p:nvSpPr>
          <p:spPr>
            <a:xfrm>
              <a:off x="0" y="0"/>
              <a:ext cx="6309106" cy="3986403"/>
            </a:xfrm>
            <a:custGeom>
              <a:avLst/>
              <a:gdLst/>
              <a:ahLst/>
              <a:cxnLst/>
              <a:rect l="l" t="t" r="r" b="b"/>
              <a:pathLst>
                <a:path w="6309106" h="3986403">
                  <a:moveTo>
                    <a:pt x="0" y="49149"/>
                  </a:moveTo>
                  <a:cubicBezTo>
                    <a:pt x="0" y="21971"/>
                    <a:pt x="21971" y="0"/>
                    <a:pt x="49149" y="0"/>
                  </a:cubicBezTo>
                  <a:lnTo>
                    <a:pt x="6259957" y="0"/>
                  </a:lnTo>
                  <a:cubicBezTo>
                    <a:pt x="6287135" y="0"/>
                    <a:pt x="6309106" y="21971"/>
                    <a:pt x="6309106" y="49149"/>
                  </a:cubicBezTo>
                  <a:lnTo>
                    <a:pt x="6309106" y="3937254"/>
                  </a:lnTo>
                  <a:cubicBezTo>
                    <a:pt x="6309106" y="3964432"/>
                    <a:pt x="6287135" y="3986403"/>
                    <a:pt x="6259957" y="3986403"/>
                  </a:cubicBezTo>
                  <a:lnTo>
                    <a:pt x="49149" y="3986403"/>
                  </a:lnTo>
                  <a:cubicBezTo>
                    <a:pt x="21971" y="3986403"/>
                    <a:pt x="0" y="3964432"/>
                    <a:pt x="0" y="393725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8248C078-F443-F27C-3797-CE57C9181C5A}"/>
              </a:ext>
            </a:extLst>
          </p:cNvPr>
          <p:cNvGrpSpPr/>
          <p:nvPr/>
        </p:nvGrpSpPr>
        <p:grpSpPr>
          <a:xfrm>
            <a:off x="9725025" y="5734458"/>
            <a:ext cx="8048624" cy="1500219"/>
            <a:chOff x="0" y="0"/>
            <a:chExt cx="12945665" cy="24130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8AC60990-FA02-CEE7-3891-252D6F018AFB}"/>
                </a:ext>
              </a:extLst>
            </p:cNvPr>
            <p:cNvSpPr/>
            <p:nvPr/>
          </p:nvSpPr>
          <p:spPr>
            <a:xfrm>
              <a:off x="0" y="0"/>
              <a:ext cx="12945618" cy="2413000"/>
            </a:xfrm>
            <a:custGeom>
              <a:avLst/>
              <a:gdLst/>
              <a:ahLst/>
              <a:cxnLst/>
              <a:rect l="l" t="t" r="r" b="b"/>
              <a:pathLst>
                <a:path w="12945618" h="2413000">
                  <a:moveTo>
                    <a:pt x="0" y="49149"/>
                  </a:moveTo>
                  <a:cubicBezTo>
                    <a:pt x="0" y="21971"/>
                    <a:pt x="21971" y="0"/>
                    <a:pt x="49149" y="0"/>
                  </a:cubicBezTo>
                  <a:lnTo>
                    <a:pt x="12896469" y="0"/>
                  </a:lnTo>
                  <a:cubicBezTo>
                    <a:pt x="12923647" y="0"/>
                    <a:pt x="12945618" y="21971"/>
                    <a:pt x="12945618" y="49149"/>
                  </a:cubicBezTo>
                  <a:lnTo>
                    <a:pt x="12945618" y="2363851"/>
                  </a:lnTo>
                  <a:cubicBezTo>
                    <a:pt x="12945618" y="2391029"/>
                    <a:pt x="12923647" y="2413000"/>
                    <a:pt x="12896469" y="2413000"/>
                  </a:cubicBezTo>
                  <a:lnTo>
                    <a:pt x="49149" y="2413000"/>
                  </a:lnTo>
                  <a:cubicBezTo>
                    <a:pt x="21971" y="2413000"/>
                    <a:pt x="0" y="2391029"/>
                    <a:pt x="0" y="2363851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D50788F3-BF35-3A8C-8255-163390F03E11}"/>
              </a:ext>
            </a:extLst>
          </p:cNvPr>
          <p:cNvGrpSpPr/>
          <p:nvPr/>
        </p:nvGrpSpPr>
        <p:grpSpPr>
          <a:xfrm>
            <a:off x="8433192" y="653694"/>
            <a:ext cx="228496" cy="9633307"/>
            <a:chOff x="0" y="-127386"/>
            <a:chExt cx="60180" cy="2537167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F50CF33-1E60-EE51-EE37-7694235BB6B9}"/>
                </a:ext>
              </a:extLst>
            </p:cNvPr>
            <p:cNvSpPr/>
            <p:nvPr/>
          </p:nvSpPr>
          <p:spPr>
            <a:xfrm flipH="1">
              <a:off x="27639" y="-127386"/>
              <a:ext cx="32541" cy="2537167"/>
            </a:xfrm>
            <a:custGeom>
              <a:avLst/>
              <a:gdLst/>
              <a:ahLst/>
              <a:cxnLst/>
              <a:rect l="l" t="t" r="r" b="b"/>
              <a:pathLst>
                <a:path w="29273" h="2282394">
                  <a:moveTo>
                    <a:pt x="0" y="0"/>
                  </a:moveTo>
                  <a:lnTo>
                    <a:pt x="29273" y="0"/>
                  </a:lnTo>
                  <a:lnTo>
                    <a:pt x="29273" y="2282394"/>
                  </a:lnTo>
                  <a:lnTo>
                    <a:pt x="0" y="2282394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92012FE9-B96F-EF2A-01AD-484489B710E6}"/>
                </a:ext>
              </a:extLst>
            </p:cNvPr>
            <p:cNvSpPr txBox="1"/>
            <p:nvPr/>
          </p:nvSpPr>
          <p:spPr>
            <a:xfrm>
              <a:off x="0" y="-76200"/>
              <a:ext cx="29273" cy="23585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00"/>
                </a:lnSpc>
              </a:pPr>
              <a:endParaRPr/>
            </a:p>
          </p:txBody>
        </p:sp>
      </p:grpSp>
      <p:sp>
        <p:nvSpPr>
          <p:cNvPr id="15" name="TextBox 15">
            <a:extLst>
              <a:ext uri="{FF2B5EF4-FFF2-40B4-BE49-F238E27FC236}">
                <a16:creationId xmlns:a16="http://schemas.microsoft.com/office/drawing/2014/main" id="{F12C8D3C-C887-253D-4BFF-AB5D6A83F4BE}"/>
              </a:ext>
            </a:extLst>
          </p:cNvPr>
          <p:cNvSpPr txBox="1"/>
          <p:nvPr/>
        </p:nvSpPr>
        <p:spPr>
          <a:xfrm>
            <a:off x="9928715" y="3246487"/>
            <a:ext cx="2547287" cy="3055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86"/>
              </a:lnSpc>
            </a:pPr>
            <a:r>
              <a:rPr lang="en-US" sz="1968" b="1" dirty="0">
                <a:solidFill>
                  <a:schemeClr val="bg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Indemnification</a:t>
            </a: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F3833EA9-CE2F-DC0D-9BE8-9683F75092CD}"/>
              </a:ext>
            </a:extLst>
          </p:cNvPr>
          <p:cNvSpPr txBox="1"/>
          <p:nvPr/>
        </p:nvSpPr>
        <p:spPr>
          <a:xfrm>
            <a:off x="14054810" y="3246487"/>
            <a:ext cx="2547287" cy="3055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86"/>
              </a:lnSpc>
            </a:pPr>
            <a:r>
              <a:rPr lang="en-US" sz="1968" b="1" dirty="0">
                <a:solidFill>
                  <a:schemeClr val="bg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Trust Accountings</a:t>
            </a:r>
          </a:p>
        </p:txBody>
      </p:sp>
      <p:sp>
        <p:nvSpPr>
          <p:cNvPr id="18" name="TextBox 18">
            <a:extLst>
              <a:ext uri="{FF2B5EF4-FFF2-40B4-BE49-F238E27FC236}">
                <a16:creationId xmlns:a16="http://schemas.microsoft.com/office/drawing/2014/main" id="{189E2108-E5D8-06A7-4FB9-4680A1C7BA4A}"/>
              </a:ext>
            </a:extLst>
          </p:cNvPr>
          <p:cNvSpPr txBox="1"/>
          <p:nvPr/>
        </p:nvSpPr>
        <p:spPr>
          <a:xfrm>
            <a:off x="14054810" y="3630026"/>
            <a:ext cx="3515151" cy="612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38"/>
              </a:lnSpc>
            </a:pPr>
            <a:r>
              <a:rPr lang="en-US" sz="155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Accountings/Waivers </a:t>
            </a:r>
          </a:p>
          <a:p>
            <a:pPr algn="l">
              <a:lnSpc>
                <a:spcPts val="2538"/>
              </a:lnSpc>
            </a:pPr>
            <a:r>
              <a:rPr lang="en-US" sz="155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Silent Trusts 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E5DE1CE-97CE-EC60-006D-8BEC2B66162D}"/>
              </a:ext>
            </a:extLst>
          </p:cNvPr>
          <p:cNvSpPr txBox="1"/>
          <p:nvPr/>
        </p:nvSpPr>
        <p:spPr>
          <a:xfrm>
            <a:off x="9928715" y="5928622"/>
            <a:ext cx="3368954" cy="3055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86"/>
              </a:lnSpc>
            </a:pPr>
            <a:r>
              <a:rPr lang="en-US" sz="1968" b="1" dirty="0">
                <a:solidFill>
                  <a:schemeClr val="bg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Tax Liability Management</a:t>
            </a: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F034B9DA-91CC-D0D2-E94B-A59AEF7D8C82}"/>
              </a:ext>
            </a:extLst>
          </p:cNvPr>
          <p:cNvSpPr txBox="1"/>
          <p:nvPr/>
        </p:nvSpPr>
        <p:spPr>
          <a:xfrm>
            <a:off x="756307" y="4362858"/>
            <a:ext cx="6834345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400"/>
              </a:lnSpc>
              <a:spcBef>
                <a:spcPct val="0"/>
              </a:spcBef>
            </a:pPr>
            <a:r>
              <a:rPr lang="en-US" sz="4500" b="1" u="none" dirty="0">
                <a:solidFill>
                  <a:schemeClr val="accent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Other Trust Topics 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38C612A5-5F1D-CE2A-D0D9-3C765475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54810" y="9739312"/>
            <a:ext cx="41148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10</a:t>
            </a:fld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098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2C2B3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011" y="14037"/>
            <a:ext cx="18288000" cy="12406520"/>
            <a:chOff x="0" y="0"/>
            <a:chExt cx="24384000" cy="165420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4384000" cy="16542026"/>
            </a:xfrm>
            <a:custGeom>
              <a:avLst/>
              <a:gdLst/>
              <a:ahLst/>
              <a:cxnLst/>
              <a:rect l="l" t="t" r="r" b="b"/>
              <a:pathLst>
                <a:path w="24384000" h="16542026">
                  <a:moveTo>
                    <a:pt x="0" y="0"/>
                  </a:moveTo>
                  <a:lnTo>
                    <a:pt x="24384000" y="0"/>
                  </a:lnTo>
                  <a:lnTo>
                    <a:pt x="24384000" y="16542026"/>
                  </a:lnTo>
                  <a:lnTo>
                    <a:pt x="0" y="16542026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784671" y="14037"/>
            <a:ext cx="18733142" cy="2923483"/>
            <a:chOff x="0" y="0"/>
            <a:chExt cx="4933832" cy="16629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933832" cy="166291"/>
            </a:xfrm>
            <a:custGeom>
              <a:avLst/>
              <a:gdLst/>
              <a:ahLst/>
              <a:cxnLst/>
              <a:rect l="l" t="t" r="r" b="b"/>
              <a:pathLst>
                <a:path w="4933832" h="166291">
                  <a:moveTo>
                    <a:pt x="0" y="0"/>
                  </a:moveTo>
                  <a:lnTo>
                    <a:pt x="4933832" y="0"/>
                  </a:lnTo>
                  <a:lnTo>
                    <a:pt x="4933832" y="166291"/>
                  </a:lnTo>
                  <a:lnTo>
                    <a:pt x="0" y="166291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76200"/>
              <a:ext cx="4933832" cy="2424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00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533478" y="876003"/>
            <a:ext cx="6324600" cy="940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20"/>
              </a:lnSpc>
            </a:pPr>
            <a:endParaRPr lang="en-US" sz="6000" b="1" dirty="0">
              <a:solidFill>
                <a:srgbClr val="FFF8F5"/>
              </a:solidFill>
              <a:latin typeface="Noto Serif Bold"/>
              <a:ea typeface="Noto Serif Bold"/>
              <a:cs typeface="Noto Serif Bold"/>
              <a:sym typeface="Noto Serif Bold"/>
            </a:endParaRPr>
          </a:p>
        </p:txBody>
      </p:sp>
      <p:grpSp>
        <p:nvGrpSpPr>
          <p:cNvPr id="22" name="Group 22"/>
          <p:cNvGrpSpPr/>
          <p:nvPr/>
        </p:nvGrpSpPr>
        <p:grpSpPr>
          <a:xfrm>
            <a:off x="7581900" y="9473420"/>
            <a:ext cx="18733142" cy="1271966"/>
            <a:chOff x="0" y="0"/>
            <a:chExt cx="4933832" cy="166291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4933832" cy="166291"/>
            </a:xfrm>
            <a:custGeom>
              <a:avLst/>
              <a:gdLst/>
              <a:ahLst/>
              <a:cxnLst/>
              <a:rect l="l" t="t" r="r" b="b"/>
              <a:pathLst>
                <a:path w="4933832" h="166291">
                  <a:moveTo>
                    <a:pt x="0" y="0"/>
                  </a:moveTo>
                  <a:lnTo>
                    <a:pt x="4933832" y="0"/>
                  </a:lnTo>
                  <a:lnTo>
                    <a:pt x="4933832" y="166291"/>
                  </a:lnTo>
                  <a:lnTo>
                    <a:pt x="0" y="166291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76200"/>
              <a:ext cx="4933832" cy="2424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00"/>
                </a:lnSpc>
              </a:pPr>
              <a:endParaRPr/>
            </a:p>
          </p:txBody>
        </p:sp>
      </p:grp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581CF90-89E1-B487-C6EE-7D7AD21C7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20800" y="9754137"/>
            <a:ext cx="38481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11</a:t>
            </a:fld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6091A9C-5353-7241-C048-03B9E283CF5A}"/>
              </a:ext>
            </a:extLst>
          </p:cNvPr>
          <p:cNvSpPr txBox="1"/>
          <p:nvPr/>
        </p:nvSpPr>
        <p:spPr>
          <a:xfrm>
            <a:off x="990600" y="617593"/>
            <a:ext cx="1440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accent2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News and Updates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15653F-1CFA-E162-9469-061C91844C9C}"/>
              </a:ext>
            </a:extLst>
          </p:cNvPr>
          <p:cNvSpPr txBox="1"/>
          <p:nvPr/>
        </p:nvSpPr>
        <p:spPr>
          <a:xfrm>
            <a:off x="228600" y="3121395"/>
            <a:ext cx="1252186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Code Section 68 (2026)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</a:t>
            </a:r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Itemized Deductions (Dan Gerety) 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Other? </a:t>
            </a:r>
            <a:endParaRPr lang="en-US" sz="2000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-510155" y="583488"/>
            <a:ext cx="18288000" cy="10287000"/>
            <a:chOff x="0" y="0"/>
            <a:chExt cx="24384000" cy="137160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37754" y="639216"/>
            <a:ext cx="9822805" cy="7226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74"/>
              </a:lnSpc>
            </a:pPr>
            <a:r>
              <a:rPr lang="en-US" sz="4687" b="1" dirty="0">
                <a:solidFill>
                  <a:schemeClr val="accent1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Distribution Standards in Trusts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510155" y="2253942"/>
            <a:ext cx="8186589" cy="2719090"/>
            <a:chOff x="0" y="0"/>
            <a:chExt cx="10915452" cy="362545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0915523" cy="3625469"/>
            </a:xfrm>
            <a:custGeom>
              <a:avLst/>
              <a:gdLst/>
              <a:ahLst/>
              <a:cxnLst/>
              <a:rect l="l" t="t" r="r" b="b"/>
              <a:pathLst>
                <a:path w="10915523" h="3625469">
                  <a:moveTo>
                    <a:pt x="0" y="47879"/>
                  </a:moveTo>
                  <a:cubicBezTo>
                    <a:pt x="0" y="21463"/>
                    <a:pt x="21463" y="0"/>
                    <a:pt x="47879" y="0"/>
                  </a:cubicBezTo>
                  <a:lnTo>
                    <a:pt x="10867644" y="0"/>
                  </a:lnTo>
                  <a:cubicBezTo>
                    <a:pt x="10894060" y="0"/>
                    <a:pt x="10915523" y="21463"/>
                    <a:pt x="10915523" y="47879"/>
                  </a:cubicBezTo>
                  <a:lnTo>
                    <a:pt x="10915523" y="3577590"/>
                  </a:lnTo>
                  <a:cubicBezTo>
                    <a:pt x="10915523" y="3604006"/>
                    <a:pt x="10894060" y="3625469"/>
                    <a:pt x="10867644" y="3625469"/>
                  </a:cubicBezTo>
                  <a:lnTo>
                    <a:pt x="47879" y="3625469"/>
                  </a:lnTo>
                  <a:cubicBezTo>
                    <a:pt x="21463" y="3625469"/>
                    <a:pt x="0" y="3604006"/>
                    <a:pt x="0" y="357759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077069" y="2474119"/>
            <a:ext cx="718096" cy="718096"/>
            <a:chOff x="0" y="0"/>
            <a:chExt cx="957462" cy="95746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957580" cy="957580"/>
            </a:xfrm>
            <a:custGeom>
              <a:avLst/>
              <a:gdLst/>
              <a:ahLst/>
              <a:cxnLst/>
              <a:rect l="l" t="t" r="r" b="b"/>
              <a:pathLst>
                <a:path w="957580" h="957580">
                  <a:moveTo>
                    <a:pt x="0" y="478790"/>
                  </a:moveTo>
                  <a:cubicBezTo>
                    <a:pt x="0" y="214376"/>
                    <a:pt x="214376" y="0"/>
                    <a:pt x="478790" y="0"/>
                  </a:cubicBezTo>
                  <a:cubicBezTo>
                    <a:pt x="743204" y="0"/>
                    <a:pt x="957580" y="214376"/>
                    <a:pt x="957580" y="478790"/>
                  </a:cubicBezTo>
                  <a:cubicBezTo>
                    <a:pt x="957580" y="743204"/>
                    <a:pt x="743204" y="957580"/>
                    <a:pt x="478790" y="957580"/>
                  </a:cubicBezTo>
                  <a:cubicBezTo>
                    <a:pt x="214376" y="957580"/>
                    <a:pt x="0" y="743077"/>
                    <a:pt x="0" y="478790"/>
                  </a:cubicBez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2015586" y="2644370"/>
            <a:ext cx="2992041" cy="355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37"/>
              </a:lnSpc>
            </a:pPr>
            <a:r>
              <a:rPr lang="en-US" sz="2312" b="1" dirty="0">
                <a:solidFill>
                  <a:schemeClr val="bg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Fully Discretionary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436161" y="3390280"/>
            <a:ext cx="7707958" cy="350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187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Trustee has complete authority over timing and amounts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9263657" y="2234804"/>
            <a:ext cx="8186589" cy="2719090"/>
            <a:chOff x="0" y="0"/>
            <a:chExt cx="10915452" cy="3625453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0915523" cy="3625469"/>
            </a:xfrm>
            <a:custGeom>
              <a:avLst/>
              <a:gdLst/>
              <a:ahLst/>
              <a:cxnLst/>
              <a:rect l="l" t="t" r="r" b="b"/>
              <a:pathLst>
                <a:path w="10915523" h="3625469">
                  <a:moveTo>
                    <a:pt x="0" y="47879"/>
                  </a:moveTo>
                  <a:cubicBezTo>
                    <a:pt x="0" y="21463"/>
                    <a:pt x="21463" y="0"/>
                    <a:pt x="47879" y="0"/>
                  </a:cubicBezTo>
                  <a:lnTo>
                    <a:pt x="10867644" y="0"/>
                  </a:lnTo>
                  <a:cubicBezTo>
                    <a:pt x="10894060" y="0"/>
                    <a:pt x="10915523" y="21463"/>
                    <a:pt x="10915523" y="47879"/>
                  </a:cubicBezTo>
                  <a:lnTo>
                    <a:pt x="10915523" y="3577590"/>
                  </a:lnTo>
                  <a:cubicBezTo>
                    <a:pt x="10915523" y="3604006"/>
                    <a:pt x="10894060" y="3625469"/>
                    <a:pt x="10867644" y="3625469"/>
                  </a:cubicBezTo>
                  <a:lnTo>
                    <a:pt x="47879" y="3625469"/>
                  </a:lnTo>
                  <a:cubicBezTo>
                    <a:pt x="21463" y="3625469"/>
                    <a:pt x="0" y="3604006"/>
                    <a:pt x="0" y="357759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10623914" y="2703006"/>
            <a:ext cx="6587017" cy="355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37"/>
              </a:lnSpc>
            </a:pPr>
            <a:r>
              <a:rPr lang="en-US" sz="2312" b="1" dirty="0">
                <a:solidFill>
                  <a:schemeClr val="bg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HEMS or Similar (with Trustee Discretion) 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9862065" y="3360062"/>
            <a:ext cx="7707957" cy="735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187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Health, education, maintenance, and support (variable) — </a:t>
            </a:r>
          </a:p>
          <a:p>
            <a:pPr algn="l">
              <a:lnSpc>
                <a:spcPts val="3000"/>
              </a:lnSpc>
            </a:pPr>
            <a:r>
              <a:rPr lang="en-US" sz="187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limits distributions to ascertainable or other certain needs</a:t>
            </a:r>
          </a:p>
        </p:txBody>
      </p:sp>
      <p:grpSp>
        <p:nvGrpSpPr>
          <p:cNvPr id="22" name="Group 22"/>
          <p:cNvGrpSpPr/>
          <p:nvPr/>
        </p:nvGrpSpPr>
        <p:grpSpPr>
          <a:xfrm>
            <a:off x="510208" y="5193209"/>
            <a:ext cx="8186589" cy="2336304"/>
            <a:chOff x="0" y="0"/>
            <a:chExt cx="10915452" cy="3115072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0915397" cy="3115056"/>
            </a:xfrm>
            <a:custGeom>
              <a:avLst/>
              <a:gdLst/>
              <a:ahLst/>
              <a:cxnLst/>
              <a:rect l="l" t="t" r="r" b="b"/>
              <a:pathLst>
                <a:path w="10915397" h="3115056">
                  <a:moveTo>
                    <a:pt x="0" y="47879"/>
                  </a:moveTo>
                  <a:cubicBezTo>
                    <a:pt x="0" y="21463"/>
                    <a:pt x="21463" y="0"/>
                    <a:pt x="47879" y="0"/>
                  </a:cubicBezTo>
                  <a:lnTo>
                    <a:pt x="10867517" y="0"/>
                  </a:lnTo>
                  <a:cubicBezTo>
                    <a:pt x="10893933" y="0"/>
                    <a:pt x="10915397" y="21463"/>
                    <a:pt x="10915397" y="47879"/>
                  </a:cubicBezTo>
                  <a:lnTo>
                    <a:pt x="10915397" y="3067177"/>
                  </a:lnTo>
                  <a:cubicBezTo>
                    <a:pt x="10915397" y="3093593"/>
                    <a:pt x="10893933" y="3115056"/>
                    <a:pt x="10867517" y="3115056"/>
                  </a:cubicBezTo>
                  <a:lnTo>
                    <a:pt x="47879" y="3115056"/>
                  </a:lnTo>
                  <a:cubicBezTo>
                    <a:pt x="21463" y="3115056"/>
                    <a:pt x="0" y="3093593"/>
                    <a:pt x="0" y="3067177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077069" y="5432524"/>
            <a:ext cx="718096" cy="718096"/>
            <a:chOff x="0" y="0"/>
            <a:chExt cx="957462" cy="957462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957580" cy="957580"/>
            </a:xfrm>
            <a:custGeom>
              <a:avLst/>
              <a:gdLst/>
              <a:ahLst/>
              <a:cxnLst/>
              <a:rect l="l" t="t" r="r" b="b"/>
              <a:pathLst>
                <a:path w="957580" h="957580">
                  <a:moveTo>
                    <a:pt x="0" y="478790"/>
                  </a:moveTo>
                  <a:cubicBezTo>
                    <a:pt x="0" y="214376"/>
                    <a:pt x="214376" y="0"/>
                    <a:pt x="478790" y="0"/>
                  </a:cubicBezTo>
                  <a:cubicBezTo>
                    <a:pt x="743204" y="0"/>
                    <a:pt x="957580" y="214376"/>
                    <a:pt x="957580" y="478790"/>
                  </a:cubicBezTo>
                  <a:cubicBezTo>
                    <a:pt x="957580" y="743204"/>
                    <a:pt x="743204" y="957580"/>
                    <a:pt x="478790" y="957580"/>
                  </a:cubicBezTo>
                  <a:cubicBezTo>
                    <a:pt x="214376" y="957580"/>
                    <a:pt x="0" y="743077"/>
                    <a:pt x="0" y="478790"/>
                  </a:cubicBez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2023607" y="5630144"/>
            <a:ext cx="4576711" cy="355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37"/>
              </a:lnSpc>
            </a:pPr>
            <a:r>
              <a:rPr lang="en-US" sz="2312" b="1" dirty="0">
                <a:solidFill>
                  <a:schemeClr val="bg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Mandatory Distributions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474890" y="6261380"/>
            <a:ext cx="7707958" cy="112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187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Unitrust </a:t>
            </a:r>
          </a:p>
          <a:p>
            <a:pPr algn="l">
              <a:lnSpc>
                <a:spcPts val="3000"/>
              </a:lnSpc>
            </a:pPr>
            <a:r>
              <a:rPr lang="en-US" sz="187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Fixed at a Certain Age/Achievement</a:t>
            </a:r>
          </a:p>
          <a:p>
            <a:pPr algn="l">
              <a:lnSpc>
                <a:spcPts val="3000"/>
              </a:lnSpc>
            </a:pPr>
            <a:r>
              <a:rPr lang="en-US" sz="187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 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9263657" y="5193209"/>
            <a:ext cx="8186589" cy="2336304"/>
            <a:chOff x="0" y="0"/>
            <a:chExt cx="10915452" cy="3115072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10915397" cy="3115056"/>
            </a:xfrm>
            <a:custGeom>
              <a:avLst/>
              <a:gdLst/>
              <a:ahLst/>
              <a:cxnLst/>
              <a:rect l="l" t="t" r="r" b="b"/>
              <a:pathLst>
                <a:path w="10915397" h="3115056">
                  <a:moveTo>
                    <a:pt x="0" y="47879"/>
                  </a:moveTo>
                  <a:cubicBezTo>
                    <a:pt x="0" y="21463"/>
                    <a:pt x="21463" y="0"/>
                    <a:pt x="47879" y="0"/>
                  </a:cubicBezTo>
                  <a:lnTo>
                    <a:pt x="10867517" y="0"/>
                  </a:lnTo>
                  <a:cubicBezTo>
                    <a:pt x="10893933" y="0"/>
                    <a:pt x="10915397" y="21463"/>
                    <a:pt x="10915397" y="47879"/>
                  </a:cubicBezTo>
                  <a:lnTo>
                    <a:pt x="10915397" y="3067177"/>
                  </a:lnTo>
                  <a:cubicBezTo>
                    <a:pt x="10915397" y="3093593"/>
                    <a:pt x="10893933" y="3115056"/>
                    <a:pt x="10867517" y="3115056"/>
                  </a:cubicBezTo>
                  <a:lnTo>
                    <a:pt x="47879" y="3115056"/>
                  </a:lnTo>
                  <a:cubicBezTo>
                    <a:pt x="21463" y="3115056"/>
                    <a:pt x="0" y="3093593"/>
                    <a:pt x="0" y="3067177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9502974" y="5432524"/>
            <a:ext cx="718096" cy="718096"/>
            <a:chOff x="0" y="0"/>
            <a:chExt cx="957462" cy="957462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957580" cy="957580"/>
            </a:xfrm>
            <a:custGeom>
              <a:avLst/>
              <a:gdLst/>
              <a:ahLst/>
              <a:cxnLst/>
              <a:rect l="l" t="t" r="r" b="b"/>
              <a:pathLst>
                <a:path w="957580" h="957580">
                  <a:moveTo>
                    <a:pt x="0" y="478790"/>
                  </a:moveTo>
                  <a:cubicBezTo>
                    <a:pt x="0" y="214376"/>
                    <a:pt x="214376" y="0"/>
                    <a:pt x="478790" y="0"/>
                  </a:cubicBezTo>
                  <a:cubicBezTo>
                    <a:pt x="743204" y="0"/>
                    <a:pt x="957580" y="214376"/>
                    <a:pt x="957580" y="478790"/>
                  </a:cubicBezTo>
                  <a:cubicBezTo>
                    <a:pt x="957580" y="743204"/>
                    <a:pt x="743204" y="957580"/>
                    <a:pt x="478790" y="957580"/>
                  </a:cubicBezTo>
                  <a:cubicBezTo>
                    <a:pt x="214376" y="957580"/>
                    <a:pt x="0" y="743077"/>
                    <a:pt x="0" y="478790"/>
                  </a:cubicBez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10456464" y="5688784"/>
            <a:ext cx="4330402" cy="355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37"/>
              </a:lnSpc>
            </a:pPr>
            <a:r>
              <a:rPr lang="en-US" sz="2312" b="1" dirty="0">
                <a:solidFill>
                  <a:schemeClr val="bg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Other Standards/Factors </a:t>
            </a:r>
          </a:p>
        </p:txBody>
      </p:sp>
      <p:sp>
        <p:nvSpPr>
          <p:cNvPr id="42" name="Slide Number Placeholder 41">
            <a:extLst>
              <a:ext uri="{FF2B5EF4-FFF2-40B4-BE49-F238E27FC236}">
                <a16:creationId xmlns:a16="http://schemas.microsoft.com/office/drawing/2014/main" id="{1BCB9568-BE54-1744-69B1-C3B9B8460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169189" y="9710222"/>
            <a:ext cx="41148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2</a:t>
            </a:fld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3" name="Freeform 13">
            <a:extLst>
              <a:ext uri="{FF2B5EF4-FFF2-40B4-BE49-F238E27FC236}">
                <a16:creationId xmlns:a16="http://schemas.microsoft.com/office/drawing/2014/main" id="{77BFB7B7-2CE5-91CD-8924-27E462AA670B}"/>
              </a:ext>
            </a:extLst>
          </p:cNvPr>
          <p:cNvSpPr/>
          <p:nvPr/>
        </p:nvSpPr>
        <p:spPr>
          <a:xfrm>
            <a:off x="9512118" y="2464550"/>
            <a:ext cx="718184" cy="718184"/>
          </a:xfrm>
          <a:custGeom>
            <a:avLst/>
            <a:gdLst/>
            <a:ahLst/>
            <a:cxnLst/>
            <a:rect l="l" t="t" r="r" b="b"/>
            <a:pathLst>
              <a:path w="957580" h="957580">
                <a:moveTo>
                  <a:pt x="0" y="478790"/>
                </a:moveTo>
                <a:cubicBezTo>
                  <a:pt x="0" y="214376"/>
                  <a:pt x="214376" y="0"/>
                  <a:pt x="478790" y="0"/>
                </a:cubicBezTo>
                <a:cubicBezTo>
                  <a:pt x="743204" y="0"/>
                  <a:pt x="957580" y="214376"/>
                  <a:pt x="957580" y="478790"/>
                </a:cubicBezTo>
                <a:cubicBezTo>
                  <a:pt x="957580" y="743204"/>
                  <a:pt x="743204" y="957580"/>
                  <a:pt x="478790" y="957580"/>
                </a:cubicBezTo>
                <a:cubicBezTo>
                  <a:pt x="214376" y="957580"/>
                  <a:pt x="0" y="743077"/>
                  <a:pt x="0" y="478790"/>
                </a:cubicBezTo>
                <a:close/>
              </a:path>
            </a:pathLst>
          </a:custGeom>
          <a:solidFill>
            <a:schemeClr val="bg2"/>
          </a:solidFill>
          <a:ln w="12700">
            <a:solidFill>
              <a:srgbClr val="000000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Box 21">
            <a:extLst>
              <a:ext uri="{FF2B5EF4-FFF2-40B4-BE49-F238E27FC236}">
                <a16:creationId xmlns:a16="http://schemas.microsoft.com/office/drawing/2014/main" id="{5DF9CE58-6D1D-C6C5-A05F-1F9F43F0D786}"/>
              </a:ext>
            </a:extLst>
          </p:cNvPr>
          <p:cNvSpPr txBox="1"/>
          <p:nvPr/>
        </p:nvSpPr>
        <p:spPr>
          <a:xfrm>
            <a:off x="9829981" y="6229069"/>
            <a:ext cx="7707957" cy="112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187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What is discretionary?</a:t>
            </a:r>
          </a:p>
          <a:p>
            <a:pPr algn="l">
              <a:lnSpc>
                <a:spcPts val="3000"/>
              </a:lnSpc>
            </a:pPr>
            <a:r>
              <a:rPr lang="en-US" sz="187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May v. Shall </a:t>
            </a:r>
          </a:p>
          <a:p>
            <a:pPr algn="l">
              <a:lnSpc>
                <a:spcPts val="3000"/>
              </a:lnSpc>
            </a:pPr>
            <a:r>
              <a:rPr lang="en-US" sz="1874" dirty="0">
                <a:solidFill>
                  <a:schemeClr val="bg2"/>
                </a:solidFill>
                <a:latin typeface="Noto Serif"/>
                <a:ea typeface="Noto Serif"/>
                <a:cs typeface="Noto Serif"/>
                <a:sym typeface="Noto Serif"/>
              </a:rPr>
              <a:t>Creditor/Other Protections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38560"/>
            <a:ext cx="18288000" cy="10765399"/>
            <a:chOff x="0" y="0"/>
            <a:chExt cx="243840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-866277" y="-419100"/>
            <a:ext cx="18288000" cy="10287000"/>
            <a:chOff x="0" y="0"/>
            <a:chExt cx="24384000" cy="137160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>
            <a:grpSpLocks noChangeAspect="1"/>
          </p:cNvGrpSpPr>
          <p:nvPr/>
        </p:nvGrpSpPr>
        <p:grpSpPr>
          <a:xfrm>
            <a:off x="2987040" y="1475751"/>
            <a:ext cx="1299019" cy="1558861"/>
            <a:chOff x="-4447709" y="-456845"/>
            <a:chExt cx="1732026" cy="2078482"/>
          </a:xfrm>
        </p:grpSpPr>
        <p:sp>
          <p:nvSpPr>
            <p:cNvPr id="7" name="Freeform 7" descr="preencoded.png"/>
            <p:cNvSpPr/>
            <p:nvPr/>
          </p:nvSpPr>
          <p:spPr>
            <a:xfrm>
              <a:off x="-4447709" y="-456845"/>
              <a:ext cx="1732026" cy="2078482"/>
            </a:xfrm>
            <a:custGeom>
              <a:avLst/>
              <a:gdLst/>
              <a:ahLst/>
              <a:cxnLst/>
              <a:rect l="l" t="t" r="r" b="b"/>
              <a:pathLst>
                <a:path w="1732026" h="2078482">
                  <a:moveTo>
                    <a:pt x="0" y="0"/>
                  </a:moveTo>
                  <a:lnTo>
                    <a:pt x="1732026" y="0"/>
                  </a:lnTo>
                  <a:lnTo>
                    <a:pt x="1732026" y="2078482"/>
                  </a:lnTo>
                  <a:lnTo>
                    <a:pt x="0" y="20784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243" r="3" b="-240"/>
              </a:stretch>
            </a:blipFill>
          </p:spPr>
          <p:txBody>
            <a:bodyPr/>
            <a:lstStyle/>
            <a:p>
              <a:endParaRPr lang="en-US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8" name="Group 8"/>
          <p:cNvGrpSpPr>
            <a:grpSpLocks noChangeAspect="1"/>
          </p:cNvGrpSpPr>
          <p:nvPr/>
        </p:nvGrpSpPr>
        <p:grpSpPr>
          <a:xfrm>
            <a:off x="2987040" y="4465044"/>
            <a:ext cx="1299019" cy="1912429"/>
            <a:chOff x="-4447708" y="-161341"/>
            <a:chExt cx="1732026" cy="2549906"/>
          </a:xfrm>
        </p:grpSpPr>
        <p:sp>
          <p:nvSpPr>
            <p:cNvPr id="9" name="Freeform 9" descr="preencoded.png"/>
            <p:cNvSpPr/>
            <p:nvPr/>
          </p:nvSpPr>
          <p:spPr>
            <a:xfrm>
              <a:off x="-4447708" y="-161341"/>
              <a:ext cx="1732026" cy="2549906"/>
            </a:xfrm>
            <a:custGeom>
              <a:avLst/>
              <a:gdLst/>
              <a:ahLst/>
              <a:cxnLst/>
              <a:rect l="l" t="t" r="r" b="b"/>
              <a:pathLst>
                <a:path w="1732026" h="2549906">
                  <a:moveTo>
                    <a:pt x="0" y="0"/>
                  </a:moveTo>
                  <a:lnTo>
                    <a:pt x="1732026" y="0"/>
                  </a:lnTo>
                  <a:lnTo>
                    <a:pt x="1732026" y="2549906"/>
                  </a:lnTo>
                  <a:lnTo>
                    <a:pt x="0" y="25499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t="-192" r="3" b="-193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0"/>
          <p:cNvGrpSpPr>
            <a:grpSpLocks noChangeAspect="1"/>
          </p:cNvGrpSpPr>
          <p:nvPr/>
        </p:nvGrpSpPr>
        <p:grpSpPr>
          <a:xfrm>
            <a:off x="2987041" y="6291357"/>
            <a:ext cx="1299019" cy="1558861"/>
            <a:chOff x="-4447709" y="176201"/>
            <a:chExt cx="1732026" cy="2078482"/>
          </a:xfrm>
        </p:grpSpPr>
        <p:sp>
          <p:nvSpPr>
            <p:cNvPr id="11" name="Freeform 11" descr="preencoded.png"/>
            <p:cNvSpPr/>
            <p:nvPr/>
          </p:nvSpPr>
          <p:spPr>
            <a:xfrm>
              <a:off x="-4447709" y="176201"/>
              <a:ext cx="1732026" cy="2078482"/>
            </a:xfrm>
            <a:custGeom>
              <a:avLst/>
              <a:gdLst/>
              <a:ahLst/>
              <a:cxnLst/>
              <a:rect l="l" t="t" r="r" b="b"/>
              <a:pathLst>
                <a:path w="1732026" h="2078482">
                  <a:moveTo>
                    <a:pt x="0" y="0"/>
                  </a:moveTo>
                  <a:lnTo>
                    <a:pt x="1732026" y="0"/>
                  </a:lnTo>
                  <a:lnTo>
                    <a:pt x="1732026" y="2078482"/>
                  </a:lnTo>
                  <a:lnTo>
                    <a:pt x="0" y="20784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243" r="3" b="-240"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163768" y="8070895"/>
            <a:ext cx="11695555" cy="1313175"/>
            <a:chOff x="0" y="0"/>
            <a:chExt cx="15594073" cy="17509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5594034" cy="1750887"/>
            </a:xfrm>
            <a:custGeom>
              <a:avLst/>
              <a:gdLst/>
              <a:ahLst/>
              <a:cxnLst/>
              <a:rect l="l" t="t" r="r" b="b"/>
              <a:pathLst>
                <a:path w="15594034" h="1750887">
                  <a:moveTo>
                    <a:pt x="0" y="44889"/>
                  </a:moveTo>
                  <a:cubicBezTo>
                    <a:pt x="0" y="20085"/>
                    <a:pt x="28281" y="0"/>
                    <a:pt x="63207" y="0"/>
                  </a:cubicBezTo>
                  <a:lnTo>
                    <a:pt x="15530827" y="0"/>
                  </a:lnTo>
                  <a:cubicBezTo>
                    <a:pt x="15565754" y="0"/>
                    <a:pt x="15594034" y="20085"/>
                    <a:pt x="15594034" y="44889"/>
                  </a:cubicBezTo>
                  <a:lnTo>
                    <a:pt x="15594034" y="1705998"/>
                  </a:lnTo>
                  <a:cubicBezTo>
                    <a:pt x="15594034" y="1730802"/>
                    <a:pt x="15565754" y="1750887"/>
                    <a:pt x="15530827" y="1750887"/>
                  </a:cubicBezTo>
                  <a:lnTo>
                    <a:pt x="63207" y="1750887"/>
                  </a:lnTo>
                  <a:cubicBezTo>
                    <a:pt x="28281" y="1750887"/>
                    <a:pt x="0" y="1730802"/>
                    <a:pt x="0" y="1705998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364285" y="625308"/>
            <a:ext cx="15409115" cy="7831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374"/>
              </a:lnSpc>
            </a:pPr>
            <a:r>
              <a:rPr lang="en-US" sz="5062" b="1" dirty="0">
                <a:solidFill>
                  <a:schemeClr val="accent1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Grantor Intent and Guidance for the Trustee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588447" y="1969151"/>
            <a:ext cx="7434703" cy="390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187"/>
              </a:lnSpc>
            </a:pPr>
            <a:r>
              <a:rPr lang="en-US" sz="2499" b="1" dirty="0">
                <a:solidFill>
                  <a:schemeClr val="accent1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Trust Provisions – Precatory or Mandatory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560372" y="5226012"/>
            <a:ext cx="5650427" cy="390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187"/>
              </a:lnSpc>
            </a:pPr>
            <a:r>
              <a:rPr lang="en-US" sz="2499" b="1" dirty="0">
                <a:solidFill>
                  <a:schemeClr val="accent1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Outside Letters/Evidence of Intent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560372" y="6774401"/>
            <a:ext cx="7434702" cy="390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187"/>
              </a:lnSpc>
            </a:pPr>
            <a:r>
              <a:rPr lang="en-US" sz="2499" b="1" dirty="0">
                <a:solidFill>
                  <a:schemeClr val="accent1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Implementation/Lifestyle Considerations 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575676" y="8324065"/>
            <a:ext cx="10092327" cy="8068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50"/>
              </a:lnSpc>
            </a:pPr>
            <a:r>
              <a:rPr lang="en-US" sz="2000" b="1" dirty="0">
                <a:solidFill>
                  <a:srgbClr val="FFFFFF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Modern Challenge:</a:t>
            </a:r>
            <a:r>
              <a:rPr lang="en-US" sz="2000" dirty="0">
                <a:solidFill>
                  <a:srgbClr val="FFFFFF"/>
                </a:solidFill>
                <a:latin typeface="Noto Serif"/>
                <a:ea typeface="Noto Serif"/>
                <a:cs typeface="Noto Serif"/>
                <a:sym typeface="Noto Serif"/>
              </a:rPr>
              <a:t> How to implement specific intent and/or encourage or require beneficiaries to exhibit chosen behavior (privacy, public policy, etc.)</a:t>
            </a:r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B2E606E6-A269-380A-25A8-F909E80AA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949988" y="10256272"/>
            <a:ext cx="41148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3</a:t>
            </a:fld>
            <a:endParaRPr lang="en-US" sz="2000" b="1" dirty="0">
              <a:solidFill>
                <a:schemeClr val="bg1"/>
              </a:solidFill>
            </a:endParaRPr>
          </a:p>
        </p:txBody>
      </p:sp>
      <p:grpSp>
        <p:nvGrpSpPr>
          <p:cNvPr id="14" name="Group 6">
            <a:extLst>
              <a:ext uri="{FF2B5EF4-FFF2-40B4-BE49-F238E27FC236}">
                <a16:creationId xmlns:a16="http://schemas.microsoft.com/office/drawing/2014/main" id="{BCB1BE66-BECA-0DBD-6CAA-D50CC323762B}"/>
              </a:ext>
            </a:extLst>
          </p:cNvPr>
          <p:cNvGrpSpPr>
            <a:grpSpLocks noChangeAspect="1"/>
          </p:cNvGrpSpPr>
          <p:nvPr/>
        </p:nvGrpSpPr>
        <p:grpSpPr>
          <a:xfrm>
            <a:off x="2987040" y="2988977"/>
            <a:ext cx="1299019" cy="1558861"/>
            <a:chOff x="-4447709" y="-456845"/>
            <a:chExt cx="1732026" cy="2078482"/>
          </a:xfrm>
        </p:grpSpPr>
        <p:sp>
          <p:nvSpPr>
            <p:cNvPr id="15" name="Freeform 7" descr="preencoded.png">
              <a:extLst>
                <a:ext uri="{FF2B5EF4-FFF2-40B4-BE49-F238E27FC236}">
                  <a16:creationId xmlns:a16="http://schemas.microsoft.com/office/drawing/2014/main" id="{B562CAC3-8AA4-7BD1-7F43-8DDE83D05585}"/>
                </a:ext>
              </a:extLst>
            </p:cNvPr>
            <p:cNvSpPr/>
            <p:nvPr/>
          </p:nvSpPr>
          <p:spPr>
            <a:xfrm>
              <a:off x="-4447709" y="-456845"/>
              <a:ext cx="1732026" cy="2078482"/>
            </a:xfrm>
            <a:custGeom>
              <a:avLst/>
              <a:gdLst/>
              <a:ahLst/>
              <a:cxnLst/>
              <a:rect l="l" t="t" r="r" b="b"/>
              <a:pathLst>
                <a:path w="1732026" h="2078482">
                  <a:moveTo>
                    <a:pt x="0" y="0"/>
                  </a:moveTo>
                  <a:lnTo>
                    <a:pt x="1732026" y="0"/>
                  </a:lnTo>
                  <a:lnTo>
                    <a:pt x="1732026" y="2078482"/>
                  </a:lnTo>
                  <a:lnTo>
                    <a:pt x="0" y="20784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243" r="3" b="-240"/>
              </a:stretch>
            </a:blipFill>
          </p:spPr>
          <p:txBody>
            <a:bodyPr/>
            <a:lstStyle/>
            <a:p>
              <a:endParaRPr lang="en-US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16" name="TextBox 20">
            <a:extLst>
              <a:ext uri="{FF2B5EF4-FFF2-40B4-BE49-F238E27FC236}">
                <a16:creationId xmlns:a16="http://schemas.microsoft.com/office/drawing/2014/main" id="{9CC27A91-F60D-80B1-F399-D4C94C191C70}"/>
              </a:ext>
            </a:extLst>
          </p:cNvPr>
          <p:cNvSpPr txBox="1"/>
          <p:nvPr/>
        </p:nvSpPr>
        <p:spPr>
          <a:xfrm>
            <a:off x="4588447" y="3482377"/>
            <a:ext cx="7434703" cy="390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187"/>
              </a:lnSpc>
            </a:pPr>
            <a:r>
              <a:rPr lang="en-US" sz="2499" b="1" dirty="0">
                <a:solidFill>
                  <a:schemeClr val="accent1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Other Rules/Guidance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Freeform 5"/>
          <p:cNvSpPr/>
          <p:nvPr/>
        </p:nvSpPr>
        <p:spPr>
          <a:xfrm>
            <a:off x="32657" y="770702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24384000" h="13716000">
                <a:moveTo>
                  <a:pt x="0" y="0"/>
                </a:moveTo>
                <a:lnTo>
                  <a:pt x="24384000" y="0"/>
                </a:lnTo>
                <a:lnTo>
                  <a:pt x="24384000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bg2"/>
          </a:solidFill>
          <a:ln w="12700">
            <a:solidFill>
              <a:srgbClr val="000000"/>
            </a:solidFill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9" name="Group 29"/>
          <p:cNvGrpSpPr/>
          <p:nvPr/>
        </p:nvGrpSpPr>
        <p:grpSpPr>
          <a:xfrm>
            <a:off x="12371547" y="104772"/>
            <a:ext cx="5408116" cy="10722307"/>
            <a:chOff x="0" y="0"/>
            <a:chExt cx="1424360" cy="2823982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1424360" cy="2823982"/>
            </a:xfrm>
            <a:custGeom>
              <a:avLst/>
              <a:gdLst/>
              <a:ahLst/>
              <a:cxnLst/>
              <a:rect l="l" t="t" r="r" b="b"/>
              <a:pathLst>
                <a:path w="1424360" h="2823982">
                  <a:moveTo>
                    <a:pt x="0" y="0"/>
                  </a:moveTo>
                  <a:lnTo>
                    <a:pt x="1424360" y="0"/>
                  </a:lnTo>
                  <a:lnTo>
                    <a:pt x="1424360" y="2823982"/>
                  </a:lnTo>
                  <a:lnTo>
                    <a:pt x="0" y="2823982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76200"/>
              <a:ext cx="1424360" cy="290018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00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-1119724" y="327972"/>
            <a:ext cx="10062748" cy="1705843"/>
            <a:chOff x="0" y="0"/>
            <a:chExt cx="2650271" cy="449275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2650271" cy="449275"/>
            </a:xfrm>
            <a:custGeom>
              <a:avLst/>
              <a:gdLst/>
              <a:ahLst/>
              <a:cxnLst/>
              <a:rect l="l" t="t" r="r" b="b"/>
              <a:pathLst>
                <a:path w="2650271" h="449275">
                  <a:moveTo>
                    <a:pt x="0" y="0"/>
                  </a:moveTo>
                  <a:lnTo>
                    <a:pt x="2650271" y="0"/>
                  </a:lnTo>
                  <a:lnTo>
                    <a:pt x="2650271" y="449275"/>
                  </a:lnTo>
                  <a:lnTo>
                    <a:pt x="0" y="449275"/>
                  </a:lnTo>
                  <a:close/>
                </a:path>
              </a:pathLst>
            </a:custGeom>
            <a:solidFill>
              <a:schemeClr val="accent1"/>
            </a:solidFill>
            <a:ln w="19050" cap="sq">
              <a:solidFill>
                <a:srgbClr val="D3C9C5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0"/>
              <a:ext cx="2650271" cy="4492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68"/>
                </a:lnSpc>
              </a:pPr>
              <a:endParaRPr/>
            </a:p>
          </p:txBody>
        </p:sp>
      </p:grpSp>
      <p:sp>
        <p:nvSpPr>
          <p:cNvPr id="35" name="TextBox 35"/>
          <p:cNvSpPr txBox="1"/>
          <p:nvPr/>
        </p:nvSpPr>
        <p:spPr>
          <a:xfrm>
            <a:off x="219969" y="476557"/>
            <a:ext cx="10053042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70"/>
              </a:lnSpc>
            </a:pPr>
            <a:r>
              <a:rPr lang="en-US" sz="4500" b="1" spc="229" dirty="0">
                <a:solidFill>
                  <a:srgbClr val="FFF8F5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Trustee Roles &amp;</a:t>
            </a:r>
          </a:p>
          <a:p>
            <a:pPr algn="l">
              <a:lnSpc>
                <a:spcPts val="4770"/>
              </a:lnSpc>
            </a:pPr>
            <a:r>
              <a:rPr lang="en-US" sz="4500" b="1" spc="229" dirty="0">
                <a:solidFill>
                  <a:srgbClr val="FFF8F5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Bifurcation of Duties</a:t>
            </a:r>
          </a:p>
        </p:txBody>
      </p:sp>
      <p:sp>
        <p:nvSpPr>
          <p:cNvPr id="47" name="Slide Number Placeholder 46">
            <a:extLst>
              <a:ext uri="{FF2B5EF4-FFF2-40B4-BE49-F238E27FC236}">
                <a16:creationId xmlns:a16="http://schemas.microsoft.com/office/drawing/2014/main" id="{8B2314E6-081B-1B6D-875A-17D5EC602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634383" y="10258060"/>
            <a:ext cx="41148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4</a:t>
            </a:fld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FE6B6C-F4AF-BC08-EB5F-FFB5A52FE0CC}"/>
              </a:ext>
            </a:extLst>
          </p:cNvPr>
          <p:cNvSpPr txBox="1"/>
          <p:nvPr/>
        </p:nvSpPr>
        <p:spPr>
          <a:xfrm>
            <a:off x="381000" y="2400300"/>
            <a:ext cx="1252186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Traditional Trustee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Responsible for all Trustee tasks/oversight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Directed Trustee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Follows investment, distribution, or other direction from designated advisor or committee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Investment Trustee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Manages investment strategy, asset allocation, performance monitoring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Distribution Trustee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Manages or approves distribution standards </a:t>
            </a:r>
          </a:p>
          <a:p>
            <a:endParaRPr lang="en-US" sz="2400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Administrative Trustee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Handles administrative burden, tax filings, recordkeeping, and similar tasks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Independent Trustee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Handles discretionary distributions; typically, not limited to an ascertainable standard (NRS/IRC)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Nevada Trustee </a:t>
            </a:r>
          </a:p>
          <a:p>
            <a:pPr lvl="0"/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Handles some management or trust activities in Nevada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DB920-AECD-BF1E-2F43-9F84ED26A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37943FA-F6DF-23B0-1F15-D001D3CFD02E}"/>
              </a:ext>
            </a:extLst>
          </p:cNvPr>
          <p:cNvGrpSpPr/>
          <p:nvPr/>
        </p:nvGrpSpPr>
        <p:grpSpPr>
          <a:xfrm>
            <a:off x="-381000" y="0"/>
            <a:ext cx="18669000" cy="10287000"/>
            <a:chOff x="0" y="0"/>
            <a:chExt cx="24892000" cy="137160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A8B5065-8033-3F50-5F9F-8013FAC9F1E5}"/>
                </a:ext>
              </a:extLst>
            </p:cNvPr>
            <p:cNvSpPr/>
            <p:nvPr/>
          </p:nvSpPr>
          <p:spPr>
            <a:xfrm>
              <a:off x="0" y="0"/>
              <a:ext cx="24892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CF647EE2-A76E-4726-6935-15F3C9C79DCC}"/>
              </a:ext>
            </a:extLst>
          </p:cNvPr>
          <p:cNvGrpSpPr/>
          <p:nvPr/>
        </p:nvGrpSpPr>
        <p:grpSpPr>
          <a:xfrm>
            <a:off x="381000" y="613721"/>
            <a:ext cx="18288000" cy="10287000"/>
            <a:chOff x="0" y="0"/>
            <a:chExt cx="24384000" cy="13716000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E275AD8-4914-9ECD-2D5D-B1B1BAE1F1DF}"/>
                </a:ext>
              </a:extLst>
            </p:cNvPr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" name="AutoShape 7">
            <a:extLst>
              <a:ext uri="{FF2B5EF4-FFF2-40B4-BE49-F238E27FC236}">
                <a16:creationId xmlns:a16="http://schemas.microsoft.com/office/drawing/2014/main" id="{0885E604-EEAB-3CEE-0184-9FFDE99BD1E8}"/>
              </a:ext>
            </a:extLst>
          </p:cNvPr>
          <p:cNvSpPr/>
          <p:nvPr/>
        </p:nvSpPr>
        <p:spPr>
          <a:xfrm>
            <a:off x="4191000" y="5905500"/>
            <a:ext cx="11081807" cy="0"/>
          </a:xfrm>
          <a:prstGeom prst="line">
            <a:avLst/>
          </a:prstGeom>
          <a:ln w="104775" cap="flat">
            <a:solidFill>
              <a:schemeClr val="accent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04C1033C-7AB4-48C3-396E-7D074A177D50}"/>
              </a:ext>
            </a:extLst>
          </p:cNvPr>
          <p:cNvSpPr txBox="1"/>
          <p:nvPr/>
        </p:nvSpPr>
        <p:spPr>
          <a:xfrm>
            <a:off x="3962400" y="6372035"/>
            <a:ext cx="12741423" cy="467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920"/>
              </a:lnSpc>
              <a:spcBef>
                <a:spcPct val="0"/>
              </a:spcBef>
            </a:pPr>
            <a:r>
              <a:rPr lang="en-US" sz="2800" i="1" dirty="0">
                <a:solidFill>
                  <a:schemeClr val="accent1"/>
                </a:solidFill>
                <a:latin typeface="Noto Serif Italics"/>
                <a:ea typeface="Noto Serif Italics"/>
                <a:cs typeface="Noto Serif Italics"/>
                <a:sym typeface="Noto Serif Italics"/>
              </a:rPr>
              <a:t>modern estate planning and trust administration challenges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FD8F35BF-3962-7C95-E1BA-E674A507F95E}"/>
              </a:ext>
            </a:extLst>
          </p:cNvPr>
          <p:cNvSpPr txBox="1"/>
          <p:nvPr/>
        </p:nvSpPr>
        <p:spPr>
          <a:xfrm>
            <a:off x="3396193" y="3214337"/>
            <a:ext cx="12741423" cy="24465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499"/>
              </a:lnSpc>
            </a:pPr>
            <a:r>
              <a:rPr lang="en-US" sz="9499" b="1" spc="332" dirty="0">
                <a:solidFill>
                  <a:schemeClr val="accent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Advanced Trust Panel Part 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4B222D79-09E2-919A-FE58-E306CEBE8912}"/>
              </a:ext>
            </a:extLst>
          </p:cNvPr>
          <p:cNvSpPr txBox="1"/>
          <p:nvPr/>
        </p:nvSpPr>
        <p:spPr>
          <a:xfrm>
            <a:off x="3396193" y="9344343"/>
            <a:ext cx="12741423" cy="328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00"/>
              </a:lnSpc>
              <a:spcBef>
                <a:spcPct val="0"/>
              </a:spcBef>
            </a:pPr>
            <a:r>
              <a:rPr lang="en-US" spc="304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Presented by: Craig Stone, Dan Gerety, Mark </a:t>
            </a:r>
            <a:r>
              <a:rPr lang="en-US" spc="304" dirty="0" err="1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Dreschler</a:t>
            </a:r>
            <a:r>
              <a:rPr lang="en-US" spc="304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, and Kristy Black Amundson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E5082B5-5894-7686-7D19-3F8202B62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80216" y="9871696"/>
            <a:ext cx="41148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5</a:t>
            </a:fld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407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EDF28-AAB5-513E-22B1-B56D3D36C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E341297-EFEB-F453-9045-04DA331D369A}"/>
              </a:ext>
            </a:extLst>
          </p:cNvPr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71BD808-F8FA-9B1B-5EF9-CD65C03C9DEB}"/>
                </a:ext>
              </a:extLst>
            </p:cNvPr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4FE71E05-0473-38D1-7479-EE89B6FC830F}"/>
              </a:ext>
            </a:extLst>
          </p:cNvPr>
          <p:cNvSpPr/>
          <p:nvPr/>
        </p:nvSpPr>
        <p:spPr>
          <a:xfrm>
            <a:off x="32657" y="770702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24384000" h="13716000">
                <a:moveTo>
                  <a:pt x="0" y="0"/>
                </a:moveTo>
                <a:lnTo>
                  <a:pt x="24384000" y="0"/>
                </a:lnTo>
                <a:lnTo>
                  <a:pt x="24384000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bg2"/>
          </a:solidFill>
          <a:ln w="12700">
            <a:solidFill>
              <a:srgbClr val="000000"/>
            </a:solidFill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9" name="Group 29">
            <a:extLst>
              <a:ext uri="{FF2B5EF4-FFF2-40B4-BE49-F238E27FC236}">
                <a16:creationId xmlns:a16="http://schemas.microsoft.com/office/drawing/2014/main" id="{7ED1C43D-CA32-7341-F880-52F10B1EFD6D}"/>
              </a:ext>
            </a:extLst>
          </p:cNvPr>
          <p:cNvGrpSpPr/>
          <p:nvPr/>
        </p:nvGrpSpPr>
        <p:grpSpPr>
          <a:xfrm>
            <a:off x="12371547" y="104772"/>
            <a:ext cx="5408116" cy="10722307"/>
            <a:chOff x="0" y="0"/>
            <a:chExt cx="1424360" cy="2823982"/>
          </a:xfrm>
        </p:grpSpPr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83D60D6D-9508-CD1A-7041-359A529D54CC}"/>
                </a:ext>
              </a:extLst>
            </p:cNvPr>
            <p:cNvSpPr/>
            <p:nvPr/>
          </p:nvSpPr>
          <p:spPr>
            <a:xfrm>
              <a:off x="0" y="0"/>
              <a:ext cx="1424360" cy="2823982"/>
            </a:xfrm>
            <a:custGeom>
              <a:avLst/>
              <a:gdLst/>
              <a:ahLst/>
              <a:cxnLst/>
              <a:rect l="l" t="t" r="r" b="b"/>
              <a:pathLst>
                <a:path w="1424360" h="2823982">
                  <a:moveTo>
                    <a:pt x="0" y="0"/>
                  </a:moveTo>
                  <a:lnTo>
                    <a:pt x="1424360" y="0"/>
                  </a:lnTo>
                  <a:lnTo>
                    <a:pt x="1424360" y="2823982"/>
                  </a:lnTo>
                  <a:lnTo>
                    <a:pt x="0" y="2823982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TextBox 31">
              <a:extLst>
                <a:ext uri="{FF2B5EF4-FFF2-40B4-BE49-F238E27FC236}">
                  <a16:creationId xmlns:a16="http://schemas.microsoft.com/office/drawing/2014/main" id="{0F92E29F-B7F8-C2B7-DC14-3671262F99CC}"/>
                </a:ext>
              </a:extLst>
            </p:cNvPr>
            <p:cNvSpPr txBox="1"/>
            <p:nvPr/>
          </p:nvSpPr>
          <p:spPr>
            <a:xfrm>
              <a:off x="0" y="-76200"/>
              <a:ext cx="1424360" cy="290018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00"/>
                </a:lnSpc>
              </a:pPr>
              <a:endParaRPr/>
            </a:p>
          </p:txBody>
        </p:sp>
      </p:grpSp>
      <p:grpSp>
        <p:nvGrpSpPr>
          <p:cNvPr id="32" name="Group 32">
            <a:extLst>
              <a:ext uri="{FF2B5EF4-FFF2-40B4-BE49-F238E27FC236}">
                <a16:creationId xmlns:a16="http://schemas.microsoft.com/office/drawing/2014/main" id="{9B7B3E35-1DB9-3CB1-A5B3-486F8D2E3BC8}"/>
              </a:ext>
            </a:extLst>
          </p:cNvPr>
          <p:cNvGrpSpPr/>
          <p:nvPr/>
        </p:nvGrpSpPr>
        <p:grpSpPr>
          <a:xfrm>
            <a:off x="-852961" y="476557"/>
            <a:ext cx="10062748" cy="1705843"/>
            <a:chOff x="0" y="0"/>
            <a:chExt cx="2650271" cy="449275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04BCCD80-26B5-FD3B-0118-129B5DA55C9D}"/>
                </a:ext>
              </a:extLst>
            </p:cNvPr>
            <p:cNvSpPr/>
            <p:nvPr/>
          </p:nvSpPr>
          <p:spPr>
            <a:xfrm>
              <a:off x="0" y="0"/>
              <a:ext cx="2650271" cy="449275"/>
            </a:xfrm>
            <a:custGeom>
              <a:avLst/>
              <a:gdLst/>
              <a:ahLst/>
              <a:cxnLst/>
              <a:rect l="l" t="t" r="r" b="b"/>
              <a:pathLst>
                <a:path w="2650271" h="449275">
                  <a:moveTo>
                    <a:pt x="0" y="0"/>
                  </a:moveTo>
                  <a:lnTo>
                    <a:pt x="2650271" y="0"/>
                  </a:lnTo>
                  <a:lnTo>
                    <a:pt x="2650271" y="449275"/>
                  </a:lnTo>
                  <a:lnTo>
                    <a:pt x="0" y="449275"/>
                  </a:lnTo>
                  <a:close/>
                </a:path>
              </a:pathLst>
            </a:custGeom>
            <a:grpFill/>
            <a:ln w="19050" cap="sq">
              <a:solidFill>
                <a:srgbClr val="D3C9C5"/>
              </a:solidFill>
              <a:prstDash val="solid"/>
              <a:miter/>
            </a:ln>
          </p:spPr>
          <p:txBody>
            <a:bodyPr/>
            <a:lstStyle/>
            <a:p>
              <a:endParaRPr lang="en-US" dirty="0">
                <a:highlight>
                  <a:srgbClr val="FFFF00"/>
                </a:highlight>
              </a:endParaRPr>
            </a:p>
          </p:txBody>
        </p:sp>
        <p:sp>
          <p:nvSpPr>
            <p:cNvPr id="34" name="TextBox 34">
              <a:extLst>
                <a:ext uri="{FF2B5EF4-FFF2-40B4-BE49-F238E27FC236}">
                  <a16:creationId xmlns:a16="http://schemas.microsoft.com/office/drawing/2014/main" id="{1BCD541A-0ED7-6601-D3EB-E2CBB8AFA52F}"/>
                </a:ext>
              </a:extLst>
            </p:cNvPr>
            <p:cNvSpPr txBox="1"/>
            <p:nvPr/>
          </p:nvSpPr>
          <p:spPr>
            <a:xfrm>
              <a:off x="0" y="0"/>
              <a:ext cx="2650271" cy="44927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68"/>
                </a:lnSpc>
              </a:pPr>
              <a:endParaRPr>
                <a:highlight>
                  <a:srgbClr val="FFFF00"/>
                </a:highlight>
              </a:endParaRPr>
            </a:p>
          </p:txBody>
        </p:sp>
      </p:grpSp>
      <p:sp>
        <p:nvSpPr>
          <p:cNvPr id="35" name="TextBox 35">
            <a:extLst>
              <a:ext uri="{FF2B5EF4-FFF2-40B4-BE49-F238E27FC236}">
                <a16:creationId xmlns:a16="http://schemas.microsoft.com/office/drawing/2014/main" id="{70CF60EE-CA46-C5F0-0E63-AA964D84E408}"/>
              </a:ext>
            </a:extLst>
          </p:cNvPr>
          <p:cNvSpPr txBox="1"/>
          <p:nvPr/>
        </p:nvSpPr>
        <p:spPr>
          <a:xfrm>
            <a:off x="219969" y="476557"/>
            <a:ext cx="10053042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70"/>
              </a:lnSpc>
            </a:pPr>
            <a:r>
              <a:rPr lang="en-US" sz="4500" b="1" spc="229" dirty="0">
                <a:solidFill>
                  <a:srgbClr val="FFF8F5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Trustee Types &amp; </a:t>
            </a:r>
          </a:p>
          <a:p>
            <a:pPr algn="l">
              <a:lnSpc>
                <a:spcPts val="4770"/>
              </a:lnSpc>
            </a:pPr>
            <a:r>
              <a:rPr lang="en-US" sz="4500" b="1" spc="229" dirty="0">
                <a:solidFill>
                  <a:srgbClr val="FFF8F5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Professional Compensation</a:t>
            </a:r>
          </a:p>
        </p:txBody>
      </p:sp>
      <p:sp>
        <p:nvSpPr>
          <p:cNvPr id="47" name="Slide Number Placeholder 46">
            <a:extLst>
              <a:ext uri="{FF2B5EF4-FFF2-40B4-BE49-F238E27FC236}">
                <a16:creationId xmlns:a16="http://schemas.microsoft.com/office/drawing/2014/main" id="{4AACAE46-44FD-E7A5-C8BD-E69E0615A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634383" y="10258060"/>
            <a:ext cx="41148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6</a:t>
            </a:fld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0E151E-445E-8389-92BF-B6E8B86DDDF9}"/>
              </a:ext>
            </a:extLst>
          </p:cNvPr>
          <p:cNvSpPr txBox="1"/>
          <p:nvPr/>
        </p:nvSpPr>
        <p:spPr>
          <a:xfrm>
            <a:off x="284137" y="2403189"/>
            <a:ext cx="12521863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Large Bank Trustee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Annual fee on assets under management, tiered schedules, minimum fees apply 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Large Trust Company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Similar model to Large Bank Trustee (both negotiable for size) 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Small/Niche Trust Company*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Smaller scale or limited services model — may be positioned to offer lower fees for specific functions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Professional Trustee or Advisor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CPA, Attorney, or Other Professional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Also consider investment management fees, bill pay, and tax reporting </a:t>
            </a:r>
          </a:p>
          <a:p>
            <a:endParaRPr lang="en-US" sz="2400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Individual Trustee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Often closer to family/more modest fees for the Trustee but higher fees for advisory services 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Nevada (Preferred Jurisdiction) Trustee </a:t>
            </a:r>
          </a:p>
          <a:p>
            <a:pPr lvl="0"/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</a:t>
            </a:r>
            <a:r>
              <a:rPr lang="en-US" i="1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*Small/Niche Trust Co. </a:t>
            </a:r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417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2C2B3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011" y="14037"/>
            <a:ext cx="18288000" cy="12406520"/>
            <a:chOff x="0" y="0"/>
            <a:chExt cx="24384000" cy="165420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4384000" cy="16542026"/>
            </a:xfrm>
            <a:custGeom>
              <a:avLst/>
              <a:gdLst/>
              <a:ahLst/>
              <a:cxnLst/>
              <a:rect l="l" t="t" r="r" b="b"/>
              <a:pathLst>
                <a:path w="24384000" h="16542026">
                  <a:moveTo>
                    <a:pt x="0" y="0"/>
                  </a:moveTo>
                  <a:lnTo>
                    <a:pt x="24384000" y="0"/>
                  </a:lnTo>
                  <a:lnTo>
                    <a:pt x="24384000" y="16542026"/>
                  </a:lnTo>
                  <a:lnTo>
                    <a:pt x="0" y="16542026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784671" y="0"/>
            <a:ext cx="18733142" cy="2923483"/>
            <a:chOff x="0" y="0"/>
            <a:chExt cx="4933832" cy="16629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933832" cy="166291"/>
            </a:xfrm>
            <a:custGeom>
              <a:avLst/>
              <a:gdLst/>
              <a:ahLst/>
              <a:cxnLst/>
              <a:rect l="l" t="t" r="r" b="b"/>
              <a:pathLst>
                <a:path w="4933832" h="166291">
                  <a:moveTo>
                    <a:pt x="0" y="0"/>
                  </a:moveTo>
                  <a:lnTo>
                    <a:pt x="4933832" y="0"/>
                  </a:lnTo>
                  <a:lnTo>
                    <a:pt x="4933832" y="166291"/>
                  </a:lnTo>
                  <a:lnTo>
                    <a:pt x="0" y="166291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76200"/>
              <a:ext cx="4933832" cy="2424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00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533478" y="876003"/>
            <a:ext cx="6324600" cy="940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20"/>
              </a:lnSpc>
            </a:pPr>
            <a:endParaRPr lang="en-US" sz="6000" b="1" dirty="0">
              <a:solidFill>
                <a:srgbClr val="FFF8F5"/>
              </a:solidFill>
              <a:latin typeface="Noto Serif Bold"/>
              <a:ea typeface="Noto Serif Bold"/>
              <a:cs typeface="Noto Serif Bold"/>
              <a:sym typeface="Noto Serif Bold"/>
            </a:endParaRPr>
          </a:p>
        </p:txBody>
      </p:sp>
      <p:grpSp>
        <p:nvGrpSpPr>
          <p:cNvPr id="22" name="Group 22"/>
          <p:cNvGrpSpPr/>
          <p:nvPr/>
        </p:nvGrpSpPr>
        <p:grpSpPr>
          <a:xfrm>
            <a:off x="7581900" y="9473420"/>
            <a:ext cx="18733142" cy="1271966"/>
            <a:chOff x="0" y="0"/>
            <a:chExt cx="4933832" cy="166291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4933832" cy="166291"/>
            </a:xfrm>
            <a:custGeom>
              <a:avLst/>
              <a:gdLst/>
              <a:ahLst/>
              <a:cxnLst/>
              <a:rect l="l" t="t" r="r" b="b"/>
              <a:pathLst>
                <a:path w="4933832" h="166291">
                  <a:moveTo>
                    <a:pt x="0" y="0"/>
                  </a:moveTo>
                  <a:lnTo>
                    <a:pt x="4933832" y="0"/>
                  </a:lnTo>
                  <a:lnTo>
                    <a:pt x="4933832" y="166291"/>
                  </a:lnTo>
                  <a:lnTo>
                    <a:pt x="0" y="166291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76200"/>
              <a:ext cx="4933832" cy="2424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00"/>
                </a:lnSpc>
              </a:pPr>
              <a:endParaRPr/>
            </a:p>
          </p:txBody>
        </p:sp>
      </p:grp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581CF90-89E1-B487-C6EE-7D7AD21C7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20800" y="9754137"/>
            <a:ext cx="38481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7</a:t>
            </a:fld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6091A9C-5353-7241-C048-03B9E283CF5A}"/>
              </a:ext>
            </a:extLst>
          </p:cNvPr>
          <p:cNvSpPr txBox="1"/>
          <p:nvPr/>
        </p:nvSpPr>
        <p:spPr>
          <a:xfrm>
            <a:off x="990600" y="617593"/>
            <a:ext cx="1440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accent2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Balancing Flexibility with Tax and Other Consequences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15653F-1CFA-E162-9469-061C91844C9C}"/>
              </a:ext>
            </a:extLst>
          </p:cNvPr>
          <p:cNvSpPr txBox="1"/>
          <p:nvPr/>
        </p:nvSpPr>
        <p:spPr>
          <a:xfrm>
            <a:off x="228600" y="3121395"/>
            <a:ext cx="12521863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Flexibility in Trusts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</a:t>
            </a:r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More modern approach 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Powers of Appointment </a:t>
            </a: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</a:t>
            </a:r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Tax use v. Grantor’s intent </a:t>
            </a:r>
          </a:p>
          <a:p>
            <a:endParaRPr lang="en-US" sz="2400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Trust Protectors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</a:t>
            </a:r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Powers to consider/avoid 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Modification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</a:t>
            </a:r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Authority to Modify (NV v. elsewhere) 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Strategies to Modify </a:t>
            </a:r>
          </a:p>
          <a:p>
            <a:r>
              <a:rPr lang="en-US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</a:t>
            </a:r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Power in the Trust </a:t>
            </a:r>
          </a:p>
          <a:p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Decanting (in place v. new trust) </a:t>
            </a:r>
          </a:p>
          <a:p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NJSA </a:t>
            </a:r>
          </a:p>
          <a:p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Judicial Modification/Court Approval </a:t>
            </a:r>
          </a:p>
          <a:p>
            <a:endParaRPr lang="en-US" dirty="0">
              <a:solidFill>
                <a:schemeClr val="accent1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Trustee v. Beneficiary Protection </a:t>
            </a:r>
          </a:p>
          <a:p>
            <a:r>
              <a:rPr lang="en-US" sz="24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</a:t>
            </a:r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Indemnification </a:t>
            </a:r>
          </a:p>
          <a:p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NOPA </a:t>
            </a:r>
          </a:p>
          <a:p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Consider: Minors/Future Beneficiaries </a:t>
            </a:r>
          </a:p>
          <a:p>
            <a:r>
              <a:rPr lang="en-US" sz="2000" dirty="0">
                <a:solidFill>
                  <a:schemeClr val="accent1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	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AAFED-E2DA-5EDF-D8A0-418D817AE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0677E96-F98F-7576-135A-81C8C438E805}"/>
              </a:ext>
            </a:extLst>
          </p:cNvPr>
          <p:cNvGrpSpPr/>
          <p:nvPr/>
        </p:nvGrpSpPr>
        <p:grpSpPr>
          <a:xfrm>
            <a:off x="-643542" y="-553140"/>
            <a:ext cx="18931542" cy="10835568"/>
            <a:chOff x="0" y="0"/>
            <a:chExt cx="24384000" cy="137160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98F512A-7D86-10A1-C78C-3B3BA6FE75B4}"/>
                </a:ext>
              </a:extLst>
            </p:cNvPr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FDB719FE-35F8-D278-086A-64CD47C45161}"/>
              </a:ext>
            </a:extLst>
          </p:cNvPr>
          <p:cNvGrpSpPr/>
          <p:nvPr/>
        </p:nvGrpSpPr>
        <p:grpSpPr>
          <a:xfrm>
            <a:off x="270858" y="800100"/>
            <a:ext cx="18288000" cy="10287000"/>
            <a:chOff x="0" y="0"/>
            <a:chExt cx="24384000" cy="13716000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FB619545-8AAE-E7B6-74E2-6C871E1BD681}"/>
                </a:ext>
              </a:extLst>
            </p:cNvPr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44C8147D-5930-21A7-C9A4-E3F59B41C3F2}"/>
              </a:ext>
            </a:extLst>
          </p:cNvPr>
          <p:cNvSpPr txBox="1"/>
          <p:nvPr/>
        </p:nvSpPr>
        <p:spPr>
          <a:xfrm>
            <a:off x="575658" y="2019300"/>
            <a:ext cx="7941771" cy="44114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8640"/>
              </a:lnSpc>
            </a:pPr>
            <a:r>
              <a:rPr lang="en-US" sz="7200" b="1" u="none" dirty="0">
                <a:solidFill>
                  <a:schemeClr val="accent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Drafting</a:t>
            </a:r>
            <a:r>
              <a:rPr lang="en-US" sz="7200" b="1" dirty="0">
                <a:solidFill>
                  <a:schemeClr val="accent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 and </a:t>
            </a:r>
            <a:r>
              <a:rPr lang="en-US" sz="7200" b="1" u="none" dirty="0">
                <a:solidFill>
                  <a:schemeClr val="accent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Administration: </a:t>
            </a:r>
          </a:p>
          <a:p>
            <a:pPr marL="0" lvl="0" indent="0" algn="l">
              <a:lnSpc>
                <a:spcPts val="8640"/>
              </a:lnSpc>
            </a:pPr>
            <a:r>
              <a:rPr lang="en-US" sz="7200" b="1" u="none" dirty="0">
                <a:solidFill>
                  <a:schemeClr val="accent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Critical GST and Other Tax Issues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765406DD-52BF-8BF8-25CF-EBA4E838ECA8}"/>
              </a:ext>
            </a:extLst>
          </p:cNvPr>
          <p:cNvSpPr txBox="1"/>
          <p:nvPr/>
        </p:nvSpPr>
        <p:spPr>
          <a:xfrm>
            <a:off x="8822229" y="3277169"/>
            <a:ext cx="8376771" cy="38088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Gift/GST Tax Reporting </a:t>
            </a: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Income Tax Reporting </a:t>
            </a: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Proving GST Status Decades Later</a:t>
            </a: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Common Drafting Pitfalls </a:t>
            </a: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Other CPA/Professional Concerns 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0AAAD53-E581-8CBA-E3BC-4993168C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20800" y="9563100"/>
            <a:ext cx="41148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8</a:t>
            </a:fld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91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1F9B0-F45E-3E7F-FCA1-4D9D03D0A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A20FB44-3892-AA4F-FFA0-AE085638472B}"/>
              </a:ext>
            </a:extLst>
          </p:cNvPr>
          <p:cNvGrpSpPr/>
          <p:nvPr/>
        </p:nvGrpSpPr>
        <p:grpSpPr>
          <a:xfrm>
            <a:off x="-643542" y="-553140"/>
            <a:ext cx="18931542" cy="10835568"/>
            <a:chOff x="0" y="0"/>
            <a:chExt cx="24384000" cy="137160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54D1131-C3EB-254A-7735-1965BA31935F}"/>
                </a:ext>
              </a:extLst>
            </p:cNvPr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78B17A7F-17D1-FFC3-FA9D-7798C1BF57CE}"/>
              </a:ext>
            </a:extLst>
          </p:cNvPr>
          <p:cNvGrpSpPr/>
          <p:nvPr/>
        </p:nvGrpSpPr>
        <p:grpSpPr>
          <a:xfrm>
            <a:off x="270858" y="800100"/>
            <a:ext cx="18288000" cy="10287000"/>
            <a:chOff x="0" y="0"/>
            <a:chExt cx="24384000" cy="13716000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8D234E83-4DF0-BBD1-8135-9CECE0B8C674}"/>
                </a:ext>
              </a:extLst>
            </p:cNvPr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F67AFA8D-4220-E0A5-75EB-EA0C8F180BBE}"/>
              </a:ext>
            </a:extLst>
          </p:cNvPr>
          <p:cNvSpPr txBox="1"/>
          <p:nvPr/>
        </p:nvSpPr>
        <p:spPr>
          <a:xfrm>
            <a:off x="1028700" y="3505200"/>
            <a:ext cx="5829300" cy="33085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8640"/>
              </a:lnSpc>
            </a:pPr>
            <a:r>
              <a:rPr lang="en-US" sz="7200" b="1" u="none" dirty="0">
                <a:solidFill>
                  <a:schemeClr val="accent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Unique and </a:t>
            </a:r>
          </a:p>
          <a:p>
            <a:pPr marL="0" lvl="0" indent="0" algn="l">
              <a:lnSpc>
                <a:spcPts val="8640"/>
              </a:lnSpc>
            </a:pPr>
            <a:r>
              <a:rPr lang="en-US" sz="7200" b="1" dirty="0">
                <a:solidFill>
                  <a:schemeClr val="accent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Complex </a:t>
            </a:r>
          </a:p>
          <a:p>
            <a:pPr marL="0" lvl="0" indent="0" algn="l">
              <a:lnSpc>
                <a:spcPts val="8640"/>
              </a:lnSpc>
            </a:pPr>
            <a:r>
              <a:rPr lang="en-US" sz="7200" b="1" u="none" dirty="0">
                <a:solidFill>
                  <a:schemeClr val="accent2"/>
                </a:solidFill>
                <a:latin typeface="Noto Serif Bold"/>
                <a:ea typeface="Noto Serif Bold"/>
                <a:cs typeface="Noto Serif Bold"/>
                <a:sym typeface="Noto Serif Bold"/>
              </a:rPr>
              <a:t>Assets 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F9240CFB-6316-47E9-44D7-F3F665216CE3}"/>
              </a:ext>
            </a:extLst>
          </p:cNvPr>
          <p:cNvSpPr txBox="1"/>
          <p:nvPr/>
        </p:nvSpPr>
        <p:spPr>
          <a:xfrm>
            <a:off x="8822229" y="3277169"/>
            <a:ext cx="8376771" cy="4655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Alternative or Concentrated Investments </a:t>
            </a: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Operating (Family) Businesses </a:t>
            </a: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Loans </a:t>
            </a: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Cryptocurrency </a:t>
            </a: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Foreign Assets </a:t>
            </a: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1"/>
              </a:solidFill>
              <a:latin typeface="Noto Serif"/>
              <a:ea typeface="Noto Serif"/>
              <a:cs typeface="Noto Serif"/>
              <a:sym typeface="Noto Serif"/>
            </a:endParaRPr>
          </a:p>
          <a:p>
            <a:pPr marL="457200" lvl="0" indent="-457200" algn="l">
              <a:lnSpc>
                <a:spcPts val="325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  <a:latin typeface="Noto Serif"/>
                <a:ea typeface="Noto Serif"/>
                <a:cs typeface="Noto Serif"/>
                <a:sym typeface="Noto Serif"/>
              </a:rPr>
              <a:t>Regulated Assets 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E29CA5F-4CC6-F0CC-8455-134295F84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20800" y="9563100"/>
            <a:ext cx="4114800" cy="547688"/>
          </a:xfrm>
        </p:spPr>
        <p:txBody>
          <a:bodyPr/>
          <a:lstStyle/>
          <a:p>
            <a:fld id="{B6F15528-21DE-4FAA-801E-634DDDAF4B2B}" type="slidenum">
              <a:rPr lang="en-US" sz="2000" b="1" smtClean="0">
                <a:solidFill>
                  <a:schemeClr val="bg1"/>
                </a:solidFill>
              </a:rPr>
              <a:pPr/>
              <a:t>9</a:t>
            </a:fld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72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719</Words>
  <Application>Microsoft Macintosh PowerPoint</Application>
  <PresentationFormat>Custom</PresentationFormat>
  <Paragraphs>185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Noto Serif Bold</vt:lpstr>
      <vt:lpstr>Noto Serif</vt:lpstr>
      <vt:lpstr>Noto Serif Italics</vt:lpstr>
      <vt:lpstr>Calibri</vt:lpstr>
      <vt:lpstr>Aptos Display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Advanced-Trust-Administration.pptx</dc:title>
  <cp:lastModifiedBy>Kristy Black Amundson</cp:lastModifiedBy>
  <cp:revision>11</cp:revision>
  <cp:lastPrinted>2025-12-15T19:00:23Z</cp:lastPrinted>
  <dcterms:created xsi:type="dcterms:W3CDTF">2006-08-16T00:00:00Z</dcterms:created>
  <dcterms:modified xsi:type="dcterms:W3CDTF">2026-01-30T19:07:21Z</dcterms:modified>
  <dc:identifier>DAG6SicG5U0</dc:identifier>
</cp:coreProperties>
</file>